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64CE-6A9C-4E53-8BA0-1C8C1F187F68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84425-DEC7-494B-B002-7C4E4E9BD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862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fld id="{1112D67E-2542-4CD5-B4C2-86F0AD51B11B}" type="slidenum">
              <a:rPr altLang="en-US" smtClean="0">
                <a:latin typeface="Calibri" panose="020F0502020204030204" pitchFamily="34" charset="0"/>
              </a:rPr>
              <a:pPr/>
              <a:t>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092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fld id="{23385B57-B395-4075-9E12-69C97F1BA963}" type="slidenum">
              <a:rPr altLang="en-US" smtClean="0">
                <a:latin typeface="Calibri" panose="020F0502020204030204" pitchFamily="34" charset="0"/>
              </a:rPr>
              <a:pPr/>
              <a:t>11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766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fld id="{8F6CDD07-D0D3-4DD3-ACFD-4516FC210E3E}" type="slidenum">
              <a:rPr altLang="en-US" smtClean="0">
                <a:latin typeface="Calibri" panose="020F0502020204030204" pitchFamily="34" charset="0"/>
              </a:rPr>
              <a:pPr/>
              <a:t>12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121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fld id="{C561F340-B3EF-40A4-BF17-BD1EC4394C03}" type="slidenum">
              <a:rPr altLang="en-US" smtClean="0">
                <a:latin typeface="Calibri" panose="020F0502020204030204" pitchFamily="34" charset="0"/>
              </a:rPr>
              <a:pPr/>
              <a:t>13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44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fld id="{1772652D-3AD4-467C-A68C-E46ACA87AA7D}" type="slidenum">
              <a:rPr altLang="en-US" smtClean="0">
                <a:latin typeface="Calibri" panose="020F0502020204030204" pitchFamily="34" charset="0"/>
              </a:rPr>
              <a:pPr/>
              <a:t>14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082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fld id="{B1F7C6DD-D753-4BF7-BE26-AAA5B1E667FE}" type="slidenum">
              <a:rPr altLang="en-US" smtClean="0">
                <a:latin typeface="Calibri" panose="020F0502020204030204" pitchFamily="34" charset="0"/>
              </a:rPr>
              <a:pPr/>
              <a:t>15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278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fld id="{34B30BE9-E1FA-4277-B641-B312A680087C}" type="slidenum">
              <a:rPr altLang="en-US" smtClean="0">
                <a:latin typeface="Calibri" panose="020F0502020204030204" pitchFamily="34" charset="0"/>
              </a:rPr>
              <a:pPr/>
              <a:t>16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008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小总结：类就是创建对象的模板</a:t>
            </a:r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fld id="{09D36C02-2418-4AF3-B01F-B26C3FEDA13C}" type="slidenum">
              <a:rPr altLang="en-US" smtClean="0">
                <a:latin typeface="Calibri" panose="020F0502020204030204" pitchFamily="34" charset="0"/>
              </a:rPr>
              <a:pPr/>
              <a:t>17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813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fld id="{BC2247E5-20B0-448D-A1BA-F977C853481A}" type="slidenum">
              <a:rPr altLang="en-US" smtClean="0">
                <a:latin typeface="Calibri" panose="020F0502020204030204" pitchFamily="34" charset="0"/>
              </a:rPr>
              <a:pPr/>
              <a:t>18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583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fld id="{EAD1DA7A-CEFD-46D3-BC2C-40AF300C31F8}" type="slidenum">
              <a:rPr altLang="en-US" smtClean="0">
                <a:latin typeface="Calibri" panose="020F0502020204030204" pitchFamily="34" charset="0"/>
              </a:rPr>
              <a:pPr/>
              <a:t>19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348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fld id="{EAD04A1C-EC06-4059-B28B-939869B32960}" type="slidenum">
              <a:rPr altLang="en-US" smtClean="0">
                <a:latin typeface="Calibri" panose="020F0502020204030204" pitchFamily="34" charset="0"/>
              </a:rPr>
              <a:pPr/>
              <a:t>20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497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fld id="{FEE099A7-A288-40B9-AFA6-52688D4E48E7}" type="slidenum">
              <a:rPr altLang="en-US" smtClean="0">
                <a:latin typeface="Calibri" panose="020F0502020204030204" pitchFamily="34" charset="0"/>
              </a:rPr>
              <a:pPr/>
              <a:t>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35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fld id="{7C183448-C76F-486D-BC94-D74EC314BAB0}" type="slidenum">
              <a:rPr altLang="en-US" smtClean="0">
                <a:latin typeface="Calibri" panose="020F0502020204030204" pitchFamily="34" charset="0"/>
              </a:rPr>
              <a:pPr/>
              <a:t>21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47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zh-CN" altLang="en-US"/>
              <a:t>人，枪，子弹，手榴弹，刀子，箱子</a:t>
            </a:r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fld id="{CFE39E19-EDB1-4D29-A348-E30A6316726C}" type="slidenum">
              <a:rPr altLang="en-US" smtClean="0">
                <a:latin typeface="Calibri" panose="020F0502020204030204" pitchFamily="34" charset="0"/>
              </a:rPr>
              <a:pPr/>
              <a:t>22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244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向日葵</a:t>
            </a:r>
          </a:p>
          <a:p>
            <a:r>
              <a:rPr lang="zh-CN" altLang="en-US"/>
              <a:t>类名</a:t>
            </a:r>
            <a:r>
              <a:rPr lang="en-US" altLang="zh-CN"/>
              <a:t>: xrk</a:t>
            </a:r>
          </a:p>
          <a:p>
            <a:r>
              <a:rPr lang="zh-CN" altLang="en-US"/>
              <a:t>属性</a:t>
            </a:r>
            <a:r>
              <a:rPr lang="en-US" altLang="zh-CN"/>
              <a:t>:</a:t>
            </a:r>
          </a:p>
          <a:p>
            <a:r>
              <a:rPr lang="zh-CN" altLang="en-US"/>
              <a:t>行为</a:t>
            </a:r>
            <a:r>
              <a:rPr lang="en-US" altLang="zh-CN"/>
              <a:t>: </a:t>
            </a:r>
            <a:r>
              <a:rPr lang="zh-CN" altLang="en-US"/>
              <a:t>放阳光</a:t>
            </a:r>
          </a:p>
          <a:p>
            <a:r>
              <a:rPr lang="en-US" altLang="zh-CN"/>
              <a:t>	</a:t>
            </a:r>
            <a:r>
              <a:rPr lang="zh-CN" altLang="en-US"/>
              <a:t>豌豆</a:t>
            </a:r>
          </a:p>
          <a:p>
            <a:r>
              <a:rPr lang="en-US" altLang="zh-CN"/>
              <a:t>	</a:t>
            </a:r>
            <a:r>
              <a:rPr lang="zh-CN" altLang="en-US"/>
              <a:t> 类名</a:t>
            </a:r>
            <a:r>
              <a:rPr lang="en-US" altLang="zh-CN"/>
              <a:t>: wd</a:t>
            </a:r>
          </a:p>
          <a:p>
            <a:r>
              <a:rPr lang="en-US" altLang="zh-CN"/>
              <a:t>	</a:t>
            </a:r>
            <a:r>
              <a:rPr lang="zh-CN" altLang="en-US"/>
              <a:t> 属性</a:t>
            </a:r>
            <a:r>
              <a:rPr lang="en-US" altLang="zh-CN"/>
              <a:t>: </a:t>
            </a:r>
            <a:r>
              <a:rPr lang="zh-CN" altLang="en-US"/>
              <a:t>颜色 、发型</a:t>
            </a:r>
            <a:r>
              <a:rPr lang="en-US" altLang="zh-CN"/>
              <a:t>,</a:t>
            </a:r>
            <a:r>
              <a:rPr lang="zh-CN" altLang="en-US"/>
              <a:t>血量</a:t>
            </a:r>
          </a:p>
          <a:p>
            <a:r>
              <a:rPr lang="en-US" altLang="zh-CN"/>
              <a:t>	</a:t>
            </a:r>
            <a:r>
              <a:rPr lang="zh-CN" altLang="en-US"/>
              <a:t>行为</a:t>
            </a:r>
            <a:r>
              <a:rPr lang="en-US" altLang="zh-CN"/>
              <a:t>:</a:t>
            </a:r>
            <a:r>
              <a:rPr lang="zh-CN" altLang="en-US"/>
              <a:t>发炮</a:t>
            </a:r>
            <a:r>
              <a:rPr lang="en-US" altLang="zh-CN"/>
              <a:t>, </a:t>
            </a:r>
            <a:r>
              <a:rPr lang="zh-CN" altLang="en-US"/>
              <a:t>摇头</a:t>
            </a:r>
          </a:p>
          <a:p>
            <a:r>
              <a:rPr lang="zh-CN" altLang="en-US"/>
              <a:t>	</a:t>
            </a:r>
            <a:r>
              <a:rPr lang="en-US" altLang="zh-CN"/>
              <a:t>	</a:t>
            </a:r>
            <a:r>
              <a:rPr lang="zh-CN" altLang="en-US"/>
              <a:t>坚果</a:t>
            </a:r>
            <a:r>
              <a:rPr lang="en-US" altLang="zh-CN"/>
              <a:t>:</a:t>
            </a:r>
          </a:p>
          <a:p>
            <a:r>
              <a:rPr lang="en-US" altLang="zh-CN"/>
              <a:t>		</a:t>
            </a:r>
            <a:r>
              <a:rPr lang="zh-CN" altLang="en-US"/>
              <a:t>类名</a:t>
            </a:r>
            <a:r>
              <a:rPr lang="en-US" altLang="zh-CN"/>
              <a:t>:jg</a:t>
            </a:r>
          </a:p>
          <a:p>
            <a:r>
              <a:rPr lang="en-US" altLang="zh-CN"/>
              <a:t>		</a:t>
            </a:r>
            <a:r>
              <a:rPr lang="zh-CN" altLang="en-US"/>
              <a:t>属性</a:t>
            </a:r>
            <a:r>
              <a:rPr lang="en-US" altLang="zh-CN"/>
              <a:t>:</a:t>
            </a:r>
            <a:r>
              <a:rPr lang="zh-CN" altLang="en-US"/>
              <a:t>血量 类型</a:t>
            </a:r>
          </a:p>
          <a:p>
            <a:r>
              <a:rPr lang="zh-CN" altLang="en-US"/>
              <a:t>	</a:t>
            </a:r>
            <a:r>
              <a:rPr lang="en-US" altLang="zh-CN"/>
              <a:t>	</a:t>
            </a:r>
            <a:r>
              <a:rPr lang="zh-CN" altLang="en-US"/>
              <a:t>行为</a:t>
            </a:r>
            <a:r>
              <a:rPr lang="en-US" altLang="zh-CN"/>
              <a:t>:</a:t>
            </a:r>
            <a:r>
              <a:rPr lang="zh-CN" altLang="en-US"/>
              <a:t>阻挡</a:t>
            </a:r>
            <a:r>
              <a:rPr lang="en-US" altLang="zh-CN"/>
              <a:t>;</a:t>
            </a:r>
          </a:p>
          <a:p>
            <a:r>
              <a:rPr lang="en-US" altLang="zh-CN"/>
              <a:t>	       		</a:t>
            </a:r>
            <a:r>
              <a:rPr lang="zh-CN" altLang="en-US"/>
              <a:t>僵尸</a:t>
            </a:r>
            <a:r>
              <a:rPr lang="en-US" altLang="zh-CN"/>
              <a:t>:</a:t>
            </a:r>
          </a:p>
          <a:p>
            <a:r>
              <a:rPr lang="en-US" altLang="zh-CN"/>
              <a:t>			</a:t>
            </a:r>
            <a:r>
              <a:rPr lang="zh-CN" altLang="en-US"/>
              <a:t>类名</a:t>
            </a:r>
            <a:r>
              <a:rPr lang="en-US" altLang="zh-CN"/>
              <a:t>:js</a:t>
            </a:r>
          </a:p>
          <a:p>
            <a:r>
              <a:rPr lang="en-US" altLang="zh-CN"/>
              <a:t>			</a:t>
            </a:r>
            <a:r>
              <a:rPr lang="zh-CN" altLang="en-US"/>
              <a:t>属性</a:t>
            </a:r>
            <a:r>
              <a:rPr lang="en-US" altLang="zh-CN"/>
              <a:t>:</a:t>
            </a:r>
            <a:r>
              <a:rPr lang="zh-CN" altLang="en-US"/>
              <a:t>颜色、血量、 类型、速度</a:t>
            </a:r>
          </a:p>
          <a:p>
            <a:r>
              <a:rPr lang="zh-CN" altLang="en-US"/>
              <a:t>	</a:t>
            </a:r>
            <a:r>
              <a:rPr lang="en-US" altLang="zh-CN"/>
              <a:t>		</a:t>
            </a:r>
            <a:r>
              <a:rPr lang="zh-CN" altLang="en-US"/>
              <a:t>行为</a:t>
            </a:r>
            <a:r>
              <a:rPr lang="en-US" altLang="zh-CN"/>
              <a:t>:</a:t>
            </a:r>
            <a:r>
              <a:rPr lang="zh-CN" altLang="en-US"/>
              <a:t>走 跑跳 吃 死</a:t>
            </a:r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fld id="{2A637746-FBC2-4309-B54F-7CA1204AC04E}" type="slidenum">
              <a:rPr altLang="en-US" smtClean="0">
                <a:latin typeface="Calibri" panose="020F0502020204030204" pitchFamily="34" charset="0"/>
              </a:rPr>
              <a:pPr/>
              <a:t>23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075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fld id="{4BAF56F5-8868-4621-BFE3-C7689C7EA391}" type="slidenum">
              <a:rPr altLang="en-US" smtClean="0">
                <a:latin typeface="Calibri" panose="020F0502020204030204" pitchFamily="34" charset="0"/>
              </a:rPr>
              <a:pPr/>
              <a:t>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166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fld id="{5898EA04-2D40-4823-A9FD-E5369F70648F}" type="slidenum">
              <a:rPr altLang="en-US" smtClean="0">
                <a:latin typeface="Calibri" panose="020F0502020204030204" pitchFamily="34" charset="0"/>
              </a:rPr>
              <a:pPr/>
              <a:t>5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56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fld id="{196E84D6-C0E1-48D9-877D-B1BCA12549C7}" type="slidenum">
              <a:rPr altLang="en-US" smtClean="0">
                <a:latin typeface="Calibri" panose="020F0502020204030204" pitchFamily="34" charset="0"/>
              </a:rPr>
              <a:pPr/>
              <a:t>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60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fld id="{995520BE-1E6A-4E82-956D-C624DE10395E}" type="slidenum">
              <a:rPr altLang="en-US" smtClean="0">
                <a:latin typeface="Calibri" panose="020F0502020204030204" pitchFamily="34" charset="0"/>
              </a:rPr>
              <a:pPr/>
              <a:t>7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58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fld id="{520D7E57-8548-4ADB-9540-0C868A2DC4C5}" type="slidenum">
              <a:rPr altLang="en-US" smtClean="0">
                <a:latin typeface="Calibri" panose="020F0502020204030204" pitchFamily="34" charset="0"/>
              </a:rPr>
              <a:pPr/>
              <a:t>8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781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fld id="{DFA6B9D6-B6A5-44D0-B579-D89282628A32}" type="slidenum">
              <a:rPr altLang="en-US" smtClean="0">
                <a:latin typeface="Calibri" panose="020F0502020204030204" pitchFamily="34" charset="0"/>
              </a:rPr>
              <a:pPr/>
              <a:t>9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132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宋体" panose="02010600030101010101" pitchFamily="2" charset="-122"/>
              </a:defRPr>
            </a:lvl9pPr>
          </a:lstStyle>
          <a:p>
            <a:fld id="{D2DE3C51-91DE-4FE0-BA4E-C9F726E602A7}" type="slidenum">
              <a:rPr altLang="en-US" smtClean="0">
                <a:latin typeface="Calibri" panose="020F0502020204030204" pitchFamily="34" charset="0"/>
              </a:rPr>
              <a:pPr/>
              <a:t>10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134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5F639-04BA-4103-AF84-FDB883237560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693A-4F05-4DE1-B587-1CDD99269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94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5F639-04BA-4103-AF84-FDB883237560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693A-4F05-4DE1-B587-1CDD99269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327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5F639-04BA-4103-AF84-FDB883237560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693A-4F05-4DE1-B587-1CDD99269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070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5F639-04BA-4103-AF84-FDB883237560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693A-4F05-4DE1-B587-1CDD99269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36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5F639-04BA-4103-AF84-FDB883237560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693A-4F05-4DE1-B587-1CDD99269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95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5F639-04BA-4103-AF84-FDB883237560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693A-4F05-4DE1-B587-1CDD99269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257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5F639-04BA-4103-AF84-FDB883237560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693A-4F05-4DE1-B587-1CDD99269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753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5F639-04BA-4103-AF84-FDB883237560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693A-4F05-4DE1-B587-1CDD99269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32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5F639-04BA-4103-AF84-FDB883237560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693A-4F05-4DE1-B587-1CDD99269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782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5F639-04BA-4103-AF84-FDB883237560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693A-4F05-4DE1-B587-1CDD99269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199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5F639-04BA-4103-AF84-FDB883237560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C693A-4F05-4DE1-B587-1CDD99269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85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5F639-04BA-4103-AF84-FDB883237560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C693A-4F05-4DE1-B587-1CDD992694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54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 noChangeArrowheads="1"/>
          </p:cNvSpPr>
          <p:nvPr>
            <p:ph type="ctrTitle"/>
          </p:nvPr>
        </p:nvSpPr>
        <p:spPr bwMode="auto">
          <a:xfrm>
            <a:off x="204788" y="5122863"/>
            <a:ext cx="11420475" cy="12144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sz="4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</a:t>
            </a:r>
            <a:r>
              <a:rPr lang="zh-CN" altLang="en-US" sz="4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723" y="1517905"/>
            <a:ext cx="5566603" cy="345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25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52475"/>
            <a:ext cx="9906000" cy="847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面向对象概述</a:t>
            </a:r>
          </a:p>
        </p:txBody>
      </p:sp>
      <p:sp>
        <p:nvSpPr>
          <p:cNvPr id="36867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609600" y="1851025"/>
            <a:ext cx="109728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dirty="0"/>
              <a:t>第二种方式（面向对象）</a:t>
            </a:r>
            <a:r>
              <a:rPr lang="en-US" altLang="zh-CN" dirty="0"/>
              <a:t>: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1)</a:t>
            </a:r>
            <a:r>
              <a:rPr lang="zh-CN" altLang="en-US" dirty="0"/>
              <a:t>去医院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2)</a:t>
            </a:r>
            <a:r>
              <a:rPr lang="zh-CN" altLang="en-US" dirty="0"/>
              <a:t>买药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3)</a:t>
            </a:r>
            <a:r>
              <a:rPr lang="zh-CN" altLang="en-US" dirty="0"/>
              <a:t>吃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4)</a:t>
            </a:r>
            <a:r>
              <a:rPr lang="zh-CN" altLang="en-US" dirty="0"/>
              <a:t>上班逛街吃大餐</a:t>
            </a:r>
            <a:endParaRPr lang="en-US" altLang="zh-CN" dirty="0"/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59507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52475"/>
            <a:ext cx="9906000" cy="847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面向对象概述</a:t>
            </a: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609600" y="1851025"/>
            <a:ext cx="10972800" cy="47148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  <a:defRPr/>
            </a:pPr>
            <a:r>
              <a:rPr lang="zh-CN" altLang="en-US" sz="2400" dirty="0"/>
              <a:t>需要了解的定义性文字</a:t>
            </a:r>
            <a:r>
              <a:rPr lang="en-US" altLang="zh-CN" sz="2400" dirty="0"/>
              <a:t>: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  <a:defRPr/>
            </a:pPr>
            <a:r>
              <a:rPr lang="zh-CN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</a:t>
            </a:r>
            <a:r>
              <a:rPr lang="en-US" altLang="zh-CN" sz="2400" dirty="0"/>
              <a:t>(object-oriented ;</a:t>
            </a:r>
            <a:r>
              <a:rPr lang="zh-CN" altLang="en-US" sz="2400" dirty="0"/>
              <a:t>简称</a:t>
            </a:r>
            <a:r>
              <a:rPr lang="en-US" altLang="zh-CN" sz="2400" dirty="0"/>
              <a:t>: OO) 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  <a:defRPr/>
            </a:pPr>
            <a:r>
              <a:rPr lang="en-US" altLang="zh-CN" sz="2400" dirty="0"/>
              <a:t>		</a:t>
            </a:r>
            <a:r>
              <a:rPr lang="zh-CN" altLang="en-US" sz="2400" dirty="0"/>
              <a:t>至今还没有统一的概念 我这里把它定义为</a:t>
            </a:r>
            <a:r>
              <a:rPr lang="en-US" altLang="zh-CN" sz="2400" dirty="0"/>
              <a:t>: </a:t>
            </a:r>
            <a:r>
              <a:rPr lang="zh-CN" altLang="en-US" sz="2400" dirty="0"/>
              <a:t>按人们认识客观世界的系统思维方式</a:t>
            </a:r>
            <a:r>
              <a:rPr lang="en-US" altLang="zh-CN" sz="2400" dirty="0"/>
              <a:t>,</a:t>
            </a:r>
            <a:r>
              <a:rPr lang="zh-CN" altLang="en-US" sz="2400" dirty="0"/>
              <a:t>采用基于对象</a:t>
            </a:r>
            <a:r>
              <a:rPr lang="en-US" altLang="zh-CN" sz="2400" dirty="0"/>
              <a:t>(</a:t>
            </a:r>
            <a:r>
              <a:rPr lang="zh-CN" altLang="en-US" sz="2400" dirty="0"/>
              <a:t>实体</a:t>
            </a:r>
            <a:r>
              <a:rPr lang="en-US" altLang="zh-CN" sz="2400" dirty="0"/>
              <a:t>) </a:t>
            </a:r>
            <a:r>
              <a:rPr lang="zh-CN" altLang="en-US" sz="2400" dirty="0"/>
              <a:t>的概念建立模型</a:t>
            </a:r>
            <a:r>
              <a:rPr lang="en-US" altLang="zh-CN" sz="2400" dirty="0"/>
              <a:t>,</a:t>
            </a:r>
            <a:r>
              <a:rPr lang="zh-CN" altLang="en-US" sz="2400" dirty="0"/>
              <a:t>模拟客观世界分析、设 计、实现软件的办法。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  <a:defRPr/>
            </a:pPr>
            <a:r>
              <a:rPr lang="zh-CN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面向对象编程</a:t>
            </a:r>
            <a:r>
              <a:rPr lang="en-US" altLang="zh-CN" sz="2400" dirty="0"/>
              <a:t>(Object Oriented Programming-OOP) 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  <a:defRPr/>
            </a:pPr>
            <a:r>
              <a:rPr lang="en-US" altLang="zh-CN" sz="2400" dirty="0"/>
              <a:t>		</a:t>
            </a:r>
            <a:r>
              <a:rPr lang="zh-CN" altLang="en-US" sz="2400" dirty="0"/>
              <a:t>是一种解决软件复用的设计和编程方法。 这种方法把软件系统中相近相似的操作逻辑和操作应用数据、状态</a:t>
            </a:r>
            <a:r>
              <a:rPr lang="en-US" altLang="zh-CN" sz="2400" dirty="0"/>
              <a:t>,</a:t>
            </a:r>
            <a:r>
              <a:rPr lang="zh-CN" altLang="en-US" sz="2400" dirty="0"/>
              <a:t>以类的型式描述出来</a:t>
            </a:r>
            <a:r>
              <a:rPr lang="en-US" altLang="zh-CN" sz="2400" dirty="0"/>
              <a:t>,</a:t>
            </a:r>
            <a:r>
              <a:rPr lang="zh-CN" altLang="en-US" sz="2400" dirty="0"/>
              <a:t>以对象实例的形式在软件系统中复用</a:t>
            </a:r>
            <a:r>
              <a:rPr lang="en-US" altLang="zh-CN" sz="2400" dirty="0"/>
              <a:t>,</a:t>
            </a:r>
            <a:r>
              <a:rPr lang="zh-CN" altLang="en-US" sz="2400" dirty="0"/>
              <a:t>以达到提高软件开发效率的作用。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324912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52475"/>
            <a:ext cx="9906000" cy="847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	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类和对象</a:t>
            </a: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609600" y="1851025"/>
            <a:ext cx="10972800" cy="47148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  <a:defRPr/>
            </a:pPr>
            <a:r>
              <a:rPr lang="zh-CN" altLang="en-US" sz="2400" dirty="0"/>
              <a:t>面向对象编程的</a:t>
            </a:r>
            <a:r>
              <a:rPr lang="en-US" altLang="zh-CN" sz="2400" dirty="0"/>
              <a:t>2</a:t>
            </a:r>
            <a:r>
              <a:rPr lang="zh-CN" altLang="en-US" sz="2400" dirty="0"/>
              <a:t>个非常重要的概念：类和对象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  <a:defRPr/>
            </a:pPr>
            <a:endParaRPr lang="zh-CN" altLang="en-US" sz="2400" dirty="0"/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  <a:defRPr/>
            </a:pPr>
            <a:r>
              <a:rPr lang="zh-CN" altLang="en-US" sz="2400" dirty="0"/>
              <a:t>	</a:t>
            </a:r>
            <a:r>
              <a:rPr lang="zh-CN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对象</a:t>
            </a:r>
            <a:r>
              <a:rPr lang="zh-CN" altLang="en-US" sz="2400" dirty="0"/>
              <a:t>是面向对象编程的核心，在使用对象的过程中，为了将具有共同特征和行为的一组对象抽象定义，提出了另外一个新的概念</a:t>
            </a:r>
            <a:r>
              <a:rPr lang="en-US" altLang="zh-CN" sz="2400" dirty="0"/>
              <a:t>——</a:t>
            </a:r>
            <a:r>
              <a:rPr lang="zh-CN" altLang="en-US" sz="2400" dirty="0"/>
              <a:t>类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  <a:defRPr/>
            </a:pPr>
            <a:endParaRPr lang="zh-CN" altLang="en-US" sz="2400" dirty="0"/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  <a:defRPr/>
            </a:pPr>
            <a:r>
              <a:rPr lang="zh-CN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类</a:t>
            </a:r>
            <a:r>
              <a:rPr lang="zh-CN" altLang="en-US" sz="2400" dirty="0"/>
              <a:t>就相当于制造飞机时的图纸，用它来进行创建的飞机就相当于对象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45159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52475"/>
            <a:ext cx="9906000" cy="847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	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类和对象</a:t>
            </a: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609600" y="1851025"/>
            <a:ext cx="10972800" cy="4092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  <a:defRPr/>
            </a:pPr>
            <a:r>
              <a:rPr lang="zh-CN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类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  <a:defRPr/>
            </a:pPr>
            <a:r>
              <a:rPr lang="zh-CN" altLang="en-US" sz="2400" dirty="0"/>
              <a:t>	人以类聚 物以群分。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  <a:defRPr/>
            </a:pPr>
            <a:r>
              <a:rPr lang="zh-CN" altLang="en-US" sz="2400" dirty="0"/>
              <a:t>	具有相似内部状态和运动规律的实体的集合</a:t>
            </a:r>
            <a:r>
              <a:rPr lang="en-US" altLang="zh-CN" sz="2400" dirty="0"/>
              <a:t>(</a:t>
            </a:r>
            <a:r>
              <a:rPr lang="zh-CN" altLang="en-US" sz="2400" dirty="0"/>
              <a:t>或统称为抽象</a:t>
            </a:r>
            <a:r>
              <a:rPr lang="en-US" altLang="zh-CN" sz="2400" dirty="0"/>
              <a:t>)</a:t>
            </a:r>
            <a:r>
              <a:rPr lang="zh-CN" altLang="en-US" sz="2400" dirty="0"/>
              <a:t>。 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  <a:defRPr/>
            </a:pPr>
            <a:r>
              <a:rPr lang="zh-CN" altLang="en-US" sz="2400" dirty="0"/>
              <a:t>	具有相同属性和行为事物的统称</a:t>
            </a:r>
            <a:endParaRPr lang="en-US" altLang="zh-CN" sz="2400" dirty="0"/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  <a:defRPr/>
            </a:pPr>
            <a:endParaRPr lang="zh-CN" altLang="en-US" sz="2400" dirty="0"/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  <a:defRPr/>
            </a:pPr>
            <a:r>
              <a:rPr lang="zh-CN" altLang="en-US" sz="2400" dirty="0"/>
              <a:t>	类是抽象的</a:t>
            </a:r>
            <a:r>
              <a:rPr lang="en-US" altLang="zh-CN" sz="2400" dirty="0"/>
              <a:t>,</a:t>
            </a:r>
            <a:r>
              <a:rPr lang="zh-CN" altLang="en-US" sz="2400" dirty="0"/>
              <a:t>在使用的时候通常会找到这个类的一个</a:t>
            </a:r>
            <a:r>
              <a:rPr lang="en-US" altLang="zh-CN" sz="2400" dirty="0"/>
              <a:t>,</a:t>
            </a:r>
            <a:r>
              <a:rPr lang="zh-CN" altLang="en-US" sz="2400" dirty="0"/>
              <a:t>使用这个具体的存在。一个类可以找到多个</a:t>
            </a:r>
            <a:r>
              <a:rPr lang="zh-CN" altLang="en-US" dirty="0"/>
              <a:t>对象具体的存在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606675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57225"/>
            <a:ext cx="9906000" cy="847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	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类和对象</a:t>
            </a:r>
          </a:p>
        </p:txBody>
      </p:sp>
      <p:pic>
        <p:nvPicPr>
          <p:cNvPr id="45059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1433513"/>
            <a:ext cx="7527925" cy="532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233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52475"/>
            <a:ext cx="9906000" cy="847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	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类和对象</a:t>
            </a: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609600" y="1851025"/>
            <a:ext cx="10972800" cy="47148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  <a:defRPr/>
            </a:pPr>
            <a:r>
              <a:rPr lang="en-US" altLang="zh-CN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对象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  <a:defRPr/>
            </a:pPr>
            <a:r>
              <a:rPr lang="zh-CN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r>
              <a:rPr lang="zh-CN" altLang="en-US" sz="2400" dirty="0"/>
              <a:t>某一个具体事物的存在 </a:t>
            </a:r>
            <a:r>
              <a:rPr lang="en-US" altLang="zh-CN" sz="2400" dirty="0"/>
              <a:t>,</a:t>
            </a:r>
            <a:r>
              <a:rPr lang="zh-CN" altLang="en-US" sz="2400" dirty="0"/>
              <a:t>在现实世界中可以是看得见摸得着的。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  <a:defRPr/>
            </a:pPr>
            <a:r>
              <a:rPr lang="zh-CN" altLang="en-US" sz="2400" dirty="0"/>
              <a:t>	可以是直接使用的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92991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57225"/>
            <a:ext cx="9906000" cy="847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	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类和对象</a:t>
            </a:r>
          </a:p>
        </p:txBody>
      </p:sp>
      <p:pic>
        <p:nvPicPr>
          <p:cNvPr id="49155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75" y="1374775"/>
            <a:ext cx="8731250" cy="545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505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57225"/>
            <a:ext cx="9906000" cy="847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	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类和对象</a:t>
            </a:r>
          </a:p>
        </p:txBody>
      </p:sp>
      <p:sp>
        <p:nvSpPr>
          <p:cNvPr id="51203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609600" y="1592263"/>
            <a:ext cx="10972800" cy="59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400"/>
              <a:t>类和对象之间的关系</a:t>
            </a:r>
            <a:endParaRPr lang="en-US" altLang="zh-CN" sz="2400"/>
          </a:p>
        </p:txBody>
      </p:sp>
      <p:pic>
        <p:nvPicPr>
          <p:cNvPr id="51204" name="Picture 2" descr="https://ss0.bdstatic.com/70cFuHSh_Q1YnxGkpoWK1HF6hhy/it/u=4272034849,408855157&amp;fm=200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5" y="2341563"/>
            <a:ext cx="6597650" cy="439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1554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52475"/>
            <a:ext cx="9906000" cy="847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	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类和对象</a:t>
            </a:r>
          </a:p>
        </p:txBody>
      </p:sp>
      <p:sp>
        <p:nvSpPr>
          <p:cNvPr id="53251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1651000" y="1836738"/>
            <a:ext cx="78232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00050" lvl="1" indent="0" algn="ctr">
              <a:lnSpc>
                <a:spcPts val="22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区分类和对象</a:t>
            </a:r>
          </a:p>
          <a:p>
            <a:pPr marL="400050" lvl="1" indent="0">
              <a:lnSpc>
                <a:spcPts val="2200"/>
              </a:lnSpc>
              <a:buFont typeface="Wingdings 3" panose="05040102010807070707" pitchFamily="18" charset="2"/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	奔驰汽车</a:t>
            </a:r>
          </a:p>
          <a:p>
            <a:pPr marL="400050" lvl="1" indent="0">
              <a:lnSpc>
                <a:spcPts val="2200"/>
              </a:lnSpc>
              <a:buFont typeface="Wingdings 3" panose="05040102010807070707" pitchFamily="18" charset="2"/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	奔驰</a:t>
            </a:r>
            <a:r>
              <a:rPr lang="en-US" altLang="zh-CN" sz="2400" dirty="0"/>
              <a:t>smart</a:t>
            </a:r>
            <a:endParaRPr lang="zh-CN" altLang="en-US" sz="2400" dirty="0"/>
          </a:p>
          <a:p>
            <a:pPr marL="400050" lvl="1" indent="0">
              <a:lnSpc>
                <a:spcPts val="2200"/>
              </a:lnSpc>
              <a:buFont typeface="Wingdings 3" panose="05040102010807070707" pitchFamily="18" charset="2"/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	张三家的辆奔驰</a:t>
            </a:r>
            <a:r>
              <a:rPr lang="en-US" altLang="zh-CN" sz="2400" dirty="0"/>
              <a:t>smart</a:t>
            </a:r>
          </a:p>
          <a:p>
            <a:pPr marL="400050" lvl="1" indent="0" algn="r">
              <a:lnSpc>
                <a:spcPts val="2200"/>
              </a:lnSpc>
              <a:buFont typeface="Wingdings 3" panose="05040102010807070707" pitchFamily="18" charset="2"/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	</a:t>
            </a:r>
            <a:r>
              <a:rPr lang="en-US" altLang="zh-CN" sz="2400" dirty="0"/>
              <a:t>					</a:t>
            </a:r>
            <a:r>
              <a:rPr lang="zh-CN" altLang="en-US" sz="2400" dirty="0"/>
              <a:t>狗</a:t>
            </a:r>
          </a:p>
          <a:p>
            <a:pPr marL="400050" lvl="1" indent="0" algn="r">
              <a:lnSpc>
                <a:spcPts val="2200"/>
              </a:lnSpc>
              <a:buFont typeface="Wingdings 3" panose="05040102010807070707" pitchFamily="18" charset="2"/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	</a:t>
            </a:r>
            <a:r>
              <a:rPr lang="en-US" altLang="zh-CN" sz="2400" dirty="0"/>
              <a:t>					</a:t>
            </a:r>
            <a:r>
              <a:rPr lang="zh-CN" altLang="en-US" sz="2400" dirty="0"/>
              <a:t>大黄狗</a:t>
            </a:r>
          </a:p>
          <a:p>
            <a:pPr marL="400050" lvl="1" indent="0" algn="r">
              <a:lnSpc>
                <a:spcPts val="22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						</a:t>
            </a:r>
            <a:r>
              <a:rPr lang="zh-CN" altLang="en-US" sz="2400" dirty="0"/>
              <a:t>李四家那只大黄狗 </a:t>
            </a:r>
          </a:p>
          <a:p>
            <a:pPr marL="400050" lvl="1" indent="0">
              <a:lnSpc>
                <a:spcPts val="22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	</a:t>
            </a:r>
            <a:r>
              <a:rPr lang="zh-CN" altLang="en-US" sz="2400" dirty="0"/>
              <a:t>水果</a:t>
            </a:r>
          </a:p>
          <a:p>
            <a:pPr marL="400050" lvl="1" indent="0">
              <a:lnSpc>
                <a:spcPts val="22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	</a:t>
            </a:r>
            <a:r>
              <a:rPr lang="zh-CN" altLang="en-US" sz="2400" dirty="0"/>
              <a:t>苹果</a:t>
            </a:r>
          </a:p>
          <a:p>
            <a:pPr marL="400050" lvl="1" indent="0">
              <a:lnSpc>
                <a:spcPts val="22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	</a:t>
            </a:r>
            <a:r>
              <a:rPr lang="zh-CN" altLang="en-US" sz="2400" dirty="0"/>
              <a:t>红苹果</a:t>
            </a:r>
            <a:endParaRPr lang="en-US" altLang="zh-CN" sz="2400" dirty="0"/>
          </a:p>
          <a:p>
            <a:pPr marL="400050" lvl="1" indent="0">
              <a:lnSpc>
                <a:spcPts val="2200"/>
              </a:lnSpc>
              <a:buFont typeface="Wingdings 3" panose="05040102010807070707" pitchFamily="18" charset="2"/>
              <a:buNone/>
            </a:pPr>
            <a:r>
              <a:rPr lang="en-US" altLang="zh-CN" sz="2400" dirty="0"/>
              <a:t>		</a:t>
            </a:r>
            <a:r>
              <a:rPr lang="zh-CN" altLang="en-US" sz="2400" dirty="0"/>
              <a:t>红富士苹果 </a:t>
            </a:r>
          </a:p>
          <a:p>
            <a:pPr marL="400050" lvl="1" indent="0">
              <a:lnSpc>
                <a:spcPts val="2200"/>
              </a:lnSpc>
              <a:buFont typeface="Wingdings 3" panose="05040102010807070707" pitchFamily="18" charset="2"/>
              <a:buNone/>
            </a:pPr>
            <a:r>
              <a:rPr lang="en-US" altLang="zh-CN" sz="2400" dirty="0"/>
              <a:t>		</a:t>
            </a:r>
            <a:r>
              <a:rPr lang="zh-CN" altLang="en-US" sz="2400" dirty="0"/>
              <a:t>我嘴里吃了一半的苹果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646656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52475"/>
            <a:ext cx="9906000" cy="847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	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类和对象</a:t>
            </a:r>
          </a:p>
        </p:txBody>
      </p:sp>
      <p:sp>
        <p:nvSpPr>
          <p:cNvPr id="55299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609600" y="1851025"/>
            <a:ext cx="109728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类的构成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endParaRPr lang="zh-CN" altLang="en-US" sz="2400" dirty="0"/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	类</a:t>
            </a:r>
            <a:r>
              <a:rPr lang="en-US" altLang="zh-CN" sz="2400" dirty="0"/>
              <a:t>(Class) </a:t>
            </a:r>
            <a:r>
              <a:rPr lang="zh-CN" altLang="en-US" sz="2400" dirty="0"/>
              <a:t>由</a:t>
            </a:r>
            <a:r>
              <a:rPr lang="en-US" altLang="zh-CN" sz="2400" dirty="0"/>
              <a:t>3</a:t>
            </a:r>
            <a:r>
              <a:rPr lang="zh-CN" altLang="en-US" sz="2400" dirty="0"/>
              <a:t>个部分构成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endParaRPr lang="zh-CN" altLang="en-US" sz="2400" dirty="0"/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	类的名称</a:t>
            </a:r>
            <a:r>
              <a:rPr lang="en-US" altLang="zh-CN" sz="2400" dirty="0"/>
              <a:t>	:	</a:t>
            </a:r>
            <a:r>
              <a:rPr lang="zh-CN" altLang="en-US" sz="2400" dirty="0"/>
              <a:t>类名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	类的属性</a:t>
            </a:r>
            <a:r>
              <a:rPr lang="en-US" altLang="zh-CN" sz="2400" dirty="0"/>
              <a:t>	:	</a:t>
            </a:r>
            <a:r>
              <a:rPr lang="zh-CN" altLang="en-US" sz="2400" dirty="0"/>
              <a:t>一组数据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	类的方法</a:t>
            </a:r>
            <a:r>
              <a:rPr lang="en-US" altLang="zh-CN" sz="2400" dirty="0"/>
              <a:t>	:	</a:t>
            </a:r>
            <a:r>
              <a:rPr lang="zh-CN" altLang="en-US" sz="2400" dirty="0"/>
              <a:t>允许对进行操作的方法 </a:t>
            </a:r>
            <a:r>
              <a:rPr lang="en-US" altLang="zh-CN" sz="2400" dirty="0"/>
              <a:t>(</a:t>
            </a:r>
            <a:r>
              <a:rPr lang="zh-CN" altLang="en-US" sz="2400" dirty="0"/>
              <a:t>行为</a:t>
            </a:r>
            <a:r>
              <a:rPr lang="en-US" altLang="zh-C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920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49288" y="1209675"/>
            <a:ext cx="9906000" cy="9810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 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</a:t>
            </a:r>
          </a:p>
        </p:txBody>
      </p:sp>
      <p:sp>
        <p:nvSpPr>
          <p:cNvPr id="16387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649288" y="2219325"/>
            <a:ext cx="8062912" cy="39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3600" dirty="0"/>
              <a:t>Java </a:t>
            </a:r>
            <a:r>
              <a:rPr lang="zh-CN" altLang="en-US" sz="3600" dirty="0"/>
              <a:t>面向对象概述</a:t>
            </a:r>
            <a:endParaRPr lang="en-US" altLang="zh-CN" sz="3600" dirty="0"/>
          </a:p>
          <a:p>
            <a:r>
              <a:rPr lang="zh-CN" altLang="en-US" sz="3600" dirty="0"/>
              <a:t>类和对象</a:t>
            </a:r>
            <a:endParaRPr lang="en-US" altLang="zh-CN" sz="3600" dirty="0"/>
          </a:p>
          <a:p>
            <a:r>
              <a:rPr lang="en-US" altLang="zh-CN" sz="3600" dirty="0"/>
              <a:t>Java </a:t>
            </a:r>
            <a:r>
              <a:rPr lang="zh-CN" altLang="en-US" sz="3600" dirty="0"/>
              <a:t>创建对象</a:t>
            </a:r>
            <a:endParaRPr lang="en-US" altLang="zh-CN" sz="3600" dirty="0"/>
          </a:p>
          <a:p>
            <a:r>
              <a:rPr lang="zh-CN" altLang="en-US" sz="3600" dirty="0"/>
              <a:t>方法</a:t>
            </a:r>
            <a:r>
              <a:rPr lang="en-US" altLang="zh-CN" sz="3600" dirty="0"/>
              <a:t>/</a:t>
            </a:r>
            <a:r>
              <a:rPr lang="zh-CN" altLang="en-US" sz="3600" dirty="0"/>
              <a:t>成员变量</a:t>
            </a:r>
            <a:r>
              <a:rPr lang="en-US" altLang="zh-CN" sz="3600" dirty="0"/>
              <a:t>/this</a:t>
            </a:r>
          </a:p>
          <a:p>
            <a:r>
              <a:rPr lang="zh-CN" altLang="en-US" sz="3600" dirty="0"/>
              <a:t>创建多个对象</a:t>
            </a:r>
            <a:endParaRPr lang="en-US" altLang="zh-CN" sz="3600" dirty="0"/>
          </a:p>
          <a:p>
            <a:r>
              <a:rPr lang="zh-CN" altLang="en-US" sz="3600" dirty="0"/>
              <a:t>面向对象应用</a:t>
            </a:r>
            <a:endParaRPr lang="en-US" altLang="zh-CN" sz="3600" dirty="0"/>
          </a:p>
          <a:p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2555525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52475"/>
            <a:ext cx="9906000" cy="847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	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类和对象</a:t>
            </a:r>
          </a:p>
        </p:txBody>
      </p:sp>
      <p:sp>
        <p:nvSpPr>
          <p:cNvPr id="57347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609600" y="1851025"/>
            <a:ext cx="109728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	‘人’这个类设计</a:t>
            </a:r>
            <a:r>
              <a:rPr lang="en-US" altLang="zh-CN" sz="2400" dirty="0"/>
              <a:t>,</a:t>
            </a:r>
            <a:r>
              <a:rPr lang="zh-CN" altLang="en-US" sz="2400" dirty="0"/>
              <a:t>需要关心</a:t>
            </a:r>
            <a:r>
              <a:rPr lang="en-US" altLang="zh-CN" sz="2400" dirty="0"/>
              <a:t>3</a:t>
            </a:r>
            <a:r>
              <a:rPr lang="zh-CN" altLang="en-US" sz="2400" dirty="0"/>
              <a:t>个部分</a:t>
            </a:r>
            <a:r>
              <a:rPr lang="en-US" altLang="zh-CN" sz="2400" dirty="0"/>
              <a:t>: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事物名称</a:t>
            </a:r>
            <a:r>
              <a:rPr lang="en-US" altLang="zh-CN" sz="2400" dirty="0"/>
              <a:t>(</a:t>
            </a:r>
            <a:r>
              <a:rPr lang="zh-CN" altLang="en-US" sz="2400" dirty="0"/>
              <a:t>类名</a:t>
            </a:r>
            <a:r>
              <a:rPr lang="en-US" altLang="zh-CN" sz="2400" dirty="0"/>
              <a:t>):</a:t>
            </a:r>
            <a:r>
              <a:rPr lang="zh-CN" altLang="en-US" sz="2400" dirty="0"/>
              <a:t>人</a:t>
            </a:r>
            <a:r>
              <a:rPr lang="en-US" altLang="zh-CN" sz="2400" dirty="0"/>
              <a:t>(Person)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属性</a:t>
            </a:r>
            <a:r>
              <a:rPr lang="en-US" altLang="zh-CN" sz="2400" dirty="0"/>
              <a:t>:</a:t>
            </a:r>
            <a:r>
              <a:rPr lang="zh-CN" altLang="en-US" sz="2400" dirty="0"/>
              <a:t>身高</a:t>
            </a:r>
            <a:r>
              <a:rPr lang="en-US" altLang="zh-CN" sz="2400" dirty="0"/>
              <a:t>(height)</a:t>
            </a:r>
            <a:r>
              <a:rPr lang="zh-CN" altLang="en-US" sz="2400" dirty="0"/>
              <a:t>、年龄</a:t>
            </a:r>
            <a:r>
              <a:rPr lang="en-US" altLang="zh-CN" sz="2400" dirty="0"/>
              <a:t>(age)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方法</a:t>
            </a:r>
            <a:r>
              <a:rPr lang="en-US" altLang="zh-CN" sz="2400" dirty="0"/>
              <a:t>(</a:t>
            </a:r>
            <a:r>
              <a:rPr lang="zh-CN" altLang="en-US" sz="2400" dirty="0"/>
              <a:t>行为</a:t>
            </a:r>
            <a:r>
              <a:rPr lang="en-US" altLang="zh-CN" sz="2400" dirty="0"/>
              <a:t>/</a:t>
            </a:r>
            <a:r>
              <a:rPr lang="zh-CN" altLang="en-US" sz="2400" dirty="0"/>
              <a:t>功能</a:t>
            </a:r>
            <a:r>
              <a:rPr lang="en-US" altLang="zh-CN" sz="2400" dirty="0"/>
              <a:t>):</a:t>
            </a:r>
            <a:r>
              <a:rPr lang="zh-CN" altLang="en-US" sz="2400" dirty="0"/>
              <a:t>跑</a:t>
            </a:r>
            <a:r>
              <a:rPr lang="en-US" altLang="zh-CN" sz="2400" dirty="0"/>
              <a:t>(run)</a:t>
            </a:r>
            <a:r>
              <a:rPr lang="zh-CN" altLang="en-US" sz="2400" dirty="0"/>
              <a:t>、工作</a:t>
            </a:r>
            <a:r>
              <a:rPr lang="en-US" altLang="zh-CN" sz="2400" dirty="0"/>
              <a:t>(work)</a:t>
            </a:r>
          </a:p>
          <a:p>
            <a:pPr marL="400050" lvl="1" indent="0" algn="r">
              <a:lnSpc>
                <a:spcPts val="3300"/>
              </a:lnSpc>
              <a:buFont typeface="Wingdings 3" panose="05040102010807070707" pitchFamily="18" charset="2"/>
              <a:buNone/>
            </a:pPr>
            <a:endParaRPr lang="en-US" altLang="zh-CN" sz="2400" dirty="0"/>
          </a:p>
          <a:p>
            <a:pPr marL="400050" lvl="1" indent="0" algn="r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‘狗’类的设计</a:t>
            </a:r>
          </a:p>
          <a:p>
            <a:pPr marL="400050" lvl="1" indent="0" algn="r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	类名</a:t>
            </a:r>
            <a:r>
              <a:rPr lang="en-US" altLang="zh-CN" sz="2400" dirty="0"/>
              <a:t>:</a:t>
            </a:r>
            <a:r>
              <a:rPr lang="zh-CN" altLang="en-US" sz="2400" dirty="0"/>
              <a:t>狗</a:t>
            </a:r>
            <a:r>
              <a:rPr lang="en-US" altLang="zh-CN" sz="2400" dirty="0"/>
              <a:t>(Dog)</a:t>
            </a:r>
          </a:p>
          <a:p>
            <a:pPr marL="400050" lvl="1" indent="0" algn="r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属性</a:t>
            </a:r>
            <a:r>
              <a:rPr lang="en-US" altLang="zh-CN" sz="2400" dirty="0"/>
              <a:t>:</a:t>
            </a:r>
            <a:r>
              <a:rPr lang="zh-CN" altLang="en-US" sz="2400" dirty="0"/>
              <a:t>品种 、毛色、性别、名字、 腿儿的数量</a:t>
            </a:r>
          </a:p>
          <a:p>
            <a:pPr marL="400050" lvl="1" indent="0" algn="r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	方法</a:t>
            </a:r>
            <a:r>
              <a:rPr lang="en-US" altLang="zh-CN" sz="2400" dirty="0"/>
              <a:t>(</a:t>
            </a:r>
            <a:r>
              <a:rPr lang="zh-CN" altLang="en-US" sz="2400" dirty="0"/>
              <a:t>行为</a:t>
            </a:r>
            <a:r>
              <a:rPr lang="en-US" altLang="zh-CN" sz="2400" dirty="0"/>
              <a:t>/</a:t>
            </a:r>
            <a:r>
              <a:rPr lang="zh-CN" altLang="en-US" sz="2400" dirty="0"/>
              <a:t>功能</a:t>
            </a:r>
            <a:r>
              <a:rPr lang="en-US" altLang="zh-CN" sz="2400" dirty="0"/>
              <a:t>):</a:t>
            </a:r>
            <a:r>
              <a:rPr lang="zh-CN" altLang="en-US" sz="2400" dirty="0"/>
              <a:t>叫 、跑、咬人、吃、摇尾巴</a:t>
            </a:r>
            <a:endParaRPr lang="en-US" altLang="zh-CN" sz="2400" dirty="0"/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endParaRPr lang="en-US" altLang="zh-CN" sz="2400" dirty="0"/>
          </a:p>
        </p:txBody>
      </p:sp>
      <p:pic>
        <p:nvPicPr>
          <p:cNvPr id="57348" name="Picture 8" descr="https://ss2.bdstatic.com/70cFvnSh_Q1YnxGkpoWK1HF6hhy/it/u=1915930439,3665768689&amp;fm=27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525" y="1851025"/>
            <a:ext cx="3444875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10" descr="https://ss1.bdstatic.com/70cFvXSh_Q1YnxGkpoWK1HF6hhy/it/u=4198321841,47035952&amp;fm=27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354" y="3978275"/>
            <a:ext cx="3557587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791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52475"/>
            <a:ext cx="9906000" cy="847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	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类和对象</a:t>
            </a:r>
          </a:p>
        </p:txBody>
      </p:sp>
      <p:sp>
        <p:nvSpPr>
          <p:cNvPr id="59395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609600" y="1851025"/>
            <a:ext cx="5572125" cy="198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类的抽象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拥有相同</a:t>
            </a:r>
            <a:r>
              <a:rPr lang="en-US" altLang="zh-CN" sz="2400" dirty="0"/>
              <a:t>(</a:t>
            </a:r>
            <a:r>
              <a:rPr lang="zh-CN" altLang="en-US" sz="2400" dirty="0"/>
              <a:t>或者类似</a:t>
            </a:r>
            <a:r>
              <a:rPr lang="en-US" altLang="zh-CN" sz="2400" dirty="0"/>
              <a:t>)</a:t>
            </a:r>
            <a:r>
              <a:rPr lang="zh-CN" altLang="en-US" sz="2400" dirty="0"/>
              <a:t>属性和行为的对象都可以抽像出一个类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	方法</a:t>
            </a:r>
            <a:r>
              <a:rPr lang="en-US" altLang="zh-CN" sz="2400" dirty="0"/>
              <a:t>:</a:t>
            </a:r>
            <a:r>
              <a:rPr lang="zh-CN" altLang="en-US" sz="2400" dirty="0"/>
              <a:t>一般名词都是类</a:t>
            </a:r>
            <a:r>
              <a:rPr lang="en-US" altLang="zh-CN" sz="2400" dirty="0"/>
              <a:t>(</a:t>
            </a:r>
            <a:r>
              <a:rPr lang="zh-CN" altLang="en-US" sz="2400" dirty="0"/>
              <a:t>名词提炼法</a:t>
            </a:r>
            <a:r>
              <a:rPr lang="en-US" altLang="zh-CN" sz="2400" dirty="0"/>
              <a:t>)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endParaRPr lang="en-US" altLang="zh-CN" sz="2400" dirty="0"/>
          </a:p>
        </p:txBody>
      </p:sp>
      <p:sp>
        <p:nvSpPr>
          <p:cNvPr id="59396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609600" y="4337050"/>
            <a:ext cx="5572125" cy="198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坦克发射</a:t>
            </a:r>
            <a:r>
              <a:rPr lang="en-US" altLang="zh-CN" sz="2400" dirty="0"/>
              <a:t>3</a:t>
            </a:r>
            <a:r>
              <a:rPr lang="zh-CN" altLang="en-US" sz="2400" dirty="0"/>
              <a:t>颗炮弹轰掉了</a:t>
            </a:r>
            <a:r>
              <a:rPr lang="en-US" altLang="zh-CN" sz="2400" dirty="0"/>
              <a:t>2</a:t>
            </a:r>
            <a:r>
              <a:rPr lang="zh-CN" altLang="en-US" sz="2400" dirty="0"/>
              <a:t>架飞机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	坦克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r>
              <a:rPr lang="zh-CN" altLang="en-US" sz="2400" dirty="0"/>
              <a:t>可以抽象成类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	炮弹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r>
              <a:rPr lang="zh-CN" altLang="en-US" sz="2400" dirty="0"/>
              <a:t>可以抽象成类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	飞机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r>
              <a:rPr lang="zh-CN" altLang="en-US" sz="2400" dirty="0"/>
              <a:t>可以抽象成类</a:t>
            </a:r>
            <a:endParaRPr lang="en-US" altLang="zh-CN" sz="2400" dirty="0"/>
          </a:p>
        </p:txBody>
      </p:sp>
      <p:sp>
        <p:nvSpPr>
          <p:cNvPr id="59397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6181725" y="1851025"/>
            <a:ext cx="5573713" cy="232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00050" lvl="1" indent="0">
              <a:lnSpc>
                <a:spcPts val="28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小明在公车上牵着一条叼着热狗的狗</a:t>
            </a:r>
          </a:p>
          <a:p>
            <a:pPr marL="400050" lvl="1" indent="0">
              <a:lnSpc>
                <a:spcPts val="28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	小明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r>
              <a:rPr lang="en-US" altLang="zh-CN" sz="2400" dirty="0"/>
              <a:t> </a:t>
            </a:r>
            <a:r>
              <a:rPr lang="zh-CN" altLang="en-US" sz="2400" dirty="0"/>
              <a:t>人类</a:t>
            </a:r>
          </a:p>
          <a:p>
            <a:pPr marL="400050" lvl="1" indent="0">
              <a:lnSpc>
                <a:spcPts val="28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	公车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r>
              <a:rPr lang="en-US" altLang="zh-CN" sz="2400" dirty="0"/>
              <a:t> </a:t>
            </a:r>
            <a:r>
              <a:rPr lang="zh-CN" altLang="en-US" sz="2400" dirty="0"/>
              <a:t>交通工具类</a:t>
            </a:r>
          </a:p>
          <a:p>
            <a:pPr marL="400050" lvl="1" indent="0">
              <a:lnSpc>
                <a:spcPts val="28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	热狗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r>
              <a:rPr lang="en-US" altLang="zh-CN" sz="2400" dirty="0"/>
              <a:t> </a:t>
            </a:r>
            <a:r>
              <a:rPr lang="zh-CN" altLang="en-US" sz="2400" dirty="0"/>
              <a:t>食物类</a:t>
            </a:r>
          </a:p>
          <a:p>
            <a:pPr marL="400050" lvl="1" indent="0">
              <a:lnSpc>
                <a:spcPts val="28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	狗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r>
              <a:rPr lang="en-US" altLang="zh-CN" sz="2400" dirty="0"/>
              <a:t> </a:t>
            </a:r>
            <a:r>
              <a:rPr lang="zh-CN" altLang="en-US" sz="2400" dirty="0"/>
              <a:t>狗类</a:t>
            </a:r>
            <a:endParaRPr lang="en-US" altLang="zh-CN" sz="2400" dirty="0"/>
          </a:p>
        </p:txBody>
      </p:sp>
      <p:sp>
        <p:nvSpPr>
          <p:cNvPr id="59398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6181725" y="5472113"/>
            <a:ext cx="5573713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想一想：生活中，还有哪些类呢？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26102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52475"/>
            <a:ext cx="9906000" cy="847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	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类和对象</a:t>
            </a:r>
          </a:p>
        </p:txBody>
      </p:sp>
      <p:sp>
        <p:nvSpPr>
          <p:cNvPr id="61443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214313" y="1600200"/>
            <a:ext cx="10972800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你看到了几个类？</a:t>
            </a:r>
            <a:endParaRPr lang="en-US" altLang="zh-CN" sz="2400" dirty="0"/>
          </a:p>
        </p:txBody>
      </p:sp>
      <p:pic>
        <p:nvPicPr>
          <p:cNvPr id="61444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5" y="1834563"/>
            <a:ext cx="6604733" cy="496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558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52475"/>
            <a:ext cx="9906000" cy="847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		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类和对象</a:t>
            </a:r>
          </a:p>
        </p:txBody>
      </p:sp>
      <p:sp>
        <p:nvSpPr>
          <p:cNvPr id="63491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214313" y="1600200"/>
            <a:ext cx="10972800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400"/>
              <a:t>你看到了几个类？</a:t>
            </a:r>
            <a:endParaRPr lang="en-US" altLang="zh-CN" sz="2400"/>
          </a:p>
        </p:txBody>
      </p:sp>
      <p:pic>
        <p:nvPicPr>
          <p:cNvPr id="63492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63" y="2220864"/>
            <a:ext cx="8059738" cy="4464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628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52475"/>
            <a:ext cx="9906000" cy="847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面向对象概述</a:t>
            </a: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609600" y="1800225"/>
            <a:ext cx="109728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marL="0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dirty="0"/>
              <a:t>请用程序描述如下事情：</a:t>
            </a:r>
          </a:p>
          <a:p>
            <a:pPr marL="0" indent="0">
              <a:lnSpc>
                <a:spcPts val="3300"/>
              </a:lnSpc>
              <a:buFont typeface="Wingdings 3" panose="05040102010807070707" pitchFamily="18" charset="2"/>
              <a:buNone/>
            </a:pPr>
            <a:endParaRPr lang="zh-CN" altLang="en-US" dirty="0"/>
          </a:p>
          <a:p>
            <a:pPr marL="0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A</a:t>
            </a:r>
            <a:r>
              <a:rPr lang="zh-CN" altLang="en-US" dirty="0"/>
              <a:t>同学做自我介绍</a:t>
            </a:r>
          </a:p>
          <a:p>
            <a:pPr marL="0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B</a:t>
            </a:r>
            <a:r>
              <a:rPr lang="zh-CN" altLang="en-US" dirty="0"/>
              <a:t>同学做自我介绍</a:t>
            </a:r>
          </a:p>
          <a:p>
            <a:pPr marL="0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C</a:t>
            </a:r>
            <a:r>
              <a:rPr lang="zh-CN" altLang="en-US" dirty="0"/>
              <a:t>同学做自我介绍</a:t>
            </a:r>
            <a:endParaRPr lang="en-US" altLang="zh-CN" dirty="0"/>
          </a:p>
          <a:p>
            <a:pPr marL="0" indent="0">
              <a:lnSpc>
                <a:spcPts val="3300"/>
              </a:lnSpc>
              <a:buFont typeface="Wingdings 3" panose="05040102010807070707" pitchFamily="18" charset="2"/>
              <a:buNone/>
            </a:pPr>
            <a:endParaRPr lang="zh-CN" altLang="en-US" dirty="0"/>
          </a:p>
          <a:p>
            <a:pPr marL="0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A</a:t>
            </a:r>
            <a:r>
              <a:rPr lang="zh-CN" altLang="en-US" dirty="0"/>
              <a:t>同学的全部信息</a:t>
            </a:r>
          </a:p>
          <a:p>
            <a:pPr marL="0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B</a:t>
            </a:r>
            <a:r>
              <a:rPr lang="zh-CN" altLang="en-US" dirty="0"/>
              <a:t>同学的全部信息</a:t>
            </a:r>
          </a:p>
          <a:p>
            <a:pPr marL="0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C</a:t>
            </a:r>
            <a:r>
              <a:rPr lang="zh-CN" altLang="en-US" dirty="0"/>
              <a:t>同学的全部信息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117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52475"/>
            <a:ext cx="9906000" cy="847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 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面向对象概述</a:t>
            </a:r>
          </a:p>
        </p:txBody>
      </p:sp>
      <p:sp>
        <p:nvSpPr>
          <p:cNvPr id="22531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609600" y="1800225"/>
            <a:ext cx="109728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sz="2800" dirty="0"/>
              <a:t>	</a:t>
            </a:r>
            <a:r>
              <a:rPr lang="zh-CN" altLang="en-US" sz="2800" dirty="0"/>
              <a:t>考虑现实生活中，</a:t>
            </a:r>
            <a:endParaRPr lang="en-US" altLang="zh-CN" sz="2800" dirty="0"/>
          </a:p>
          <a:p>
            <a:pPr marL="0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sz="2800" dirty="0"/>
              <a:t>	</a:t>
            </a:r>
            <a:r>
              <a:rPr lang="zh-CN" altLang="en-US" sz="2800" dirty="0"/>
              <a:t>我们的思维方式是放在学生这个个人上，</a:t>
            </a:r>
            <a:endParaRPr lang="en-US" altLang="zh-CN" sz="2800" dirty="0"/>
          </a:p>
          <a:p>
            <a:pPr marL="0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sz="2800" dirty="0"/>
              <a:t>	</a:t>
            </a:r>
            <a:r>
              <a:rPr lang="zh-CN" altLang="en-US" sz="2800" dirty="0"/>
              <a:t>是学生做了</a:t>
            </a:r>
            <a:r>
              <a:rPr lang="zh-CN" altLang="en-US" dirty="0"/>
              <a:t>自我介绍的</a:t>
            </a:r>
            <a:r>
              <a:rPr lang="zh-CN" altLang="en-US" sz="2800" dirty="0"/>
              <a:t>操作。</a:t>
            </a:r>
            <a:endParaRPr lang="en-US" altLang="zh-CN" sz="2800" dirty="0"/>
          </a:p>
          <a:p>
            <a:pPr marL="0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	</a:t>
            </a:r>
            <a:r>
              <a:rPr lang="zh-CN" altLang="en-US" dirty="0"/>
              <a:t>每个同学的属性信息很多</a:t>
            </a:r>
            <a:endParaRPr lang="en-US" altLang="zh-CN" dirty="0"/>
          </a:p>
          <a:p>
            <a:pPr marL="0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	</a:t>
            </a:r>
            <a:r>
              <a:rPr lang="zh-CN" altLang="en-US" dirty="0"/>
              <a:t>每个同学的行为也多有不同</a:t>
            </a:r>
            <a:endParaRPr lang="en-US" altLang="zh-CN" dirty="0"/>
          </a:p>
          <a:p>
            <a:pPr marL="0" indent="0">
              <a:lnSpc>
                <a:spcPts val="3300"/>
              </a:lnSpc>
              <a:buFont typeface="Wingdings 3" panose="05040102010807070707" pitchFamily="18" charset="2"/>
              <a:buNone/>
            </a:pPr>
            <a:endParaRPr lang="zh-CN" altLang="en-US" sz="2800" dirty="0"/>
          </a:p>
          <a:p>
            <a:pPr marL="0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800" dirty="0"/>
              <a:t>用我们的现实思维方式该怎么用程序表达呢？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01424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52475"/>
            <a:ext cx="9906000" cy="847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面向对象概述</a:t>
            </a:r>
          </a:p>
        </p:txBody>
      </p:sp>
      <p:sp>
        <p:nvSpPr>
          <p:cNvPr id="26627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609600" y="1851025"/>
            <a:ext cx="109728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dirty="0"/>
              <a:t>面向过程：</a:t>
            </a:r>
            <a:endParaRPr lang="en-US" altLang="zh-CN" dirty="0"/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		</a:t>
            </a:r>
            <a:r>
              <a:rPr lang="zh-CN" altLang="en-US" dirty="0"/>
              <a:t>根据业务逻辑从上到下写代码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dirty="0"/>
              <a:t>面向对象：</a:t>
            </a:r>
            <a:endParaRPr lang="en-US" altLang="zh-CN" dirty="0"/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		</a:t>
            </a:r>
            <a:r>
              <a:rPr lang="zh-CN" altLang="en-US" dirty="0"/>
              <a:t>将数据与函数绑定到一起，进行封装，这样能够更快速的开发程序，减少了重复代码的重写过程</a:t>
            </a:r>
            <a:endParaRPr lang="en-US" altLang="zh-CN" dirty="0"/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		</a:t>
            </a:r>
            <a:r>
              <a:rPr lang="zh-CN" altLang="en-US" dirty="0"/>
              <a:t>面向过程编程最易被初学者接受，其往往用一长段代码来实现指定功能，开发过程的思路是将数据与函数按照执行的逻辑顺序组织在一起，数据与函数分开考虑。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33864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52475"/>
            <a:ext cx="9906000" cy="847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面向对象概述</a:t>
            </a:r>
          </a:p>
        </p:txBody>
      </p:sp>
      <p:sp>
        <p:nvSpPr>
          <p:cNvPr id="28675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609600" y="1851025"/>
            <a:ext cx="109728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dirty="0"/>
              <a:t>面向过程：</a:t>
            </a:r>
            <a:endParaRPr lang="en-US" altLang="zh-CN" dirty="0"/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1)</a:t>
            </a:r>
            <a:r>
              <a:rPr lang="zh-CN" altLang="en-US" dirty="0"/>
              <a:t>在网上查找资料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2)</a:t>
            </a:r>
            <a:r>
              <a:rPr lang="zh-CN" altLang="en-US" dirty="0"/>
              <a:t>根据自己预算和需求定电脑的型号 </a:t>
            </a:r>
            <a:r>
              <a:rPr lang="en-US" altLang="zh-CN" dirty="0"/>
              <a:t>MacBook 15 </a:t>
            </a:r>
            <a:r>
              <a:rPr lang="zh-CN" altLang="en-US" dirty="0"/>
              <a:t>顶配 </a:t>
            </a:r>
            <a:r>
              <a:rPr lang="en-US" altLang="zh-CN" dirty="0"/>
              <a:t>1W8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3)</a:t>
            </a:r>
            <a:r>
              <a:rPr lang="zh-CN" altLang="en-US" dirty="0"/>
              <a:t>去市场找到苹果店各种店无法甄别真假随便找了一家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4)</a:t>
            </a:r>
            <a:r>
              <a:rPr lang="zh-CN" altLang="en-US" dirty="0"/>
              <a:t>找到业务员</a:t>
            </a:r>
            <a:r>
              <a:rPr lang="en-US" altLang="zh-CN" dirty="0"/>
              <a:t>,</a:t>
            </a:r>
            <a:r>
              <a:rPr lang="zh-CN" altLang="en-US" dirty="0"/>
              <a:t>业务员推荐了另外一款配置更高价格便宜</a:t>
            </a:r>
            <a:r>
              <a:rPr lang="en-US" altLang="zh-CN" dirty="0"/>
              <a:t>,</a:t>
            </a:r>
            <a:r>
              <a:rPr lang="zh-CN" altLang="en-US" dirty="0"/>
              <a:t>也是苹果系统的 </a:t>
            </a:r>
            <a:r>
              <a:rPr lang="en-US" altLang="zh-CN" dirty="0"/>
              <a:t>1W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5)</a:t>
            </a:r>
            <a:r>
              <a:rPr lang="zh-CN" altLang="en-US" dirty="0"/>
              <a:t>砍价</a:t>
            </a:r>
            <a:r>
              <a:rPr lang="en-US" altLang="zh-CN" dirty="0"/>
              <a:t>30</a:t>
            </a:r>
            <a:r>
              <a:rPr lang="zh-CN" altLang="en-US" dirty="0"/>
              <a:t>分钟 付款</a:t>
            </a:r>
            <a:r>
              <a:rPr lang="en-US" altLang="zh-CN" dirty="0"/>
              <a:t>9999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6)</a:t>
            </a:r>
            <a:r>
              <a:rPr lang="zh-CN" altLang="en-US" dirty="0"/>
              <a:t>成交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		</a:t>
            </a:r>
            <a:r>
              <a:rPr lang="zh-CN" altLang="en-US" dirty="0"/>
              <a:t>回去之后开机发现出现一个机器人</a:t>
            </a:r>
            <a:endParaRPr lang="en-US" altLang="zh-CN" dirty="0"/>
          </a:p>
        </p:txBody>
      </p:sp>
      <p:pic>
        <p:nvPicPr>
          <p:cNvPr id="2867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856" y="4208462"/>
            <a:ext cx="26384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263" y="4941888"/>
            <a:ext cx="113347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486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52475"/>
            <a:ext cx="9906000" cy="847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面向对象概述</a:t>
            </a:r>
          </a:p>
        </p:txBody>
      </p:sp>
      <p:sp>
        <p:nvSpPr>
          <p:cNvPr id="30723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609600" y="1851025"/>
            <a:ext cx="109728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dirty="0"/>
              <a:t>面向对象：</a:t>
            </a:r>
            <a:endParaRPr lang="en-US" altLang="zh-CN" dirty="0"/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endParaRPr lang="en-US" altLang="zh-CN" dirty="0"/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1)</a:t>
            </a:r>
            <a:r>
              <a:rPr lang="zh-CN" altLang="en-US" dirty="0"/>
              <a:t>找一个靠谱的电脑高手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endParaRPr lang="zh-CN" altLang="en-US" dirty="0"/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2)</a:t>
            </a:r>
            <a:r>
              <a:rPr lang="zh-CN" altLang="en-US" dirty="0"/>
              <a:t>给钱交易</a:t>
            </a:r>
            <a:endParaRPr lang="en-US" altLang="zh-CN" dirty="0"/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endParaRPr lang="en-US" altLang="zh-CN" dirty="0"/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4104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52475"/>
            <a:ext cx="9906000" cy="847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面向对象概述</a:t>
            </a:r>
          </a:p>
        </p:txBody>
      </p:sp>
      <p:sp>
        <p:nvSpPr>
          <p:cNvPr id="32771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609600" y="1851025"/>
            <a:ext cx="109728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面向对象和面向过程都是解决问题的一种思路而已</a:t>
            </a:r>
            <a:endParaRPr lang="en-US" altLang="zh-CN" sz="2400" dirty="0"/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买电脑的第一种方式</a:t>
            </a:r>
            <a:r>
              <a:rPr lang="en-US" altLang="zh-CN" sz="2400" dirty="0"/>
              <a:t>: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sz="2400" dirty="0"/>
              <a:t>		</a:t>
            </a:r>
            <a:r>
              <a:rPr lang="zh-CN" altLang="en-US" sz="2400" dirty="0"/>
              <a:t>强调的是步骤、过程、每一步都是自己亲自去实现的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sz="2400" dirty="0"/>
              <a:t>		</a:t>
            </a:r>
            <a:r>
              <a:rPr lang="zh-CN" altLang="en-US" sz="2400" dirty="0"/>
              <a:t>这种解决问题的思路我们就叫做面向过程</a:t>
            </a:r>
            <a:endParaRPr lang="en-US" altLang="zh-CN" sz="2400" dirty="0"/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sz="2400" dirty="0"/>
              <a:t>买电脑的第二种方式</a:t>
            </a:r>
            <a:r>
              <a:rPr lang="en-US" altLang="zh-CN" sz="2400" dirty="0"/>
              <a:t>: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sz="2400" dirty="0"/>
              <a:t>		</a:t>
            </a:r>
            <a:r>
              <a:rPr lang="zh-CN" altLang="en-US" sz="2400" dirty="0"/>
              <a:t>强调的是电脑高手</a:t>
            </a:r>
            <a:r>
              <a:rPr lang="en-US" altLang="zh-CN" sz="2400" dirty="0"/>
              <a:t>, </a:t>
            </a:r>
            <a:r>
              <a:rPr lang="zh-CN" altLang="en-US" sz="2400" dirty="0"/>
              <a:t>电脑高手是处理这件事的主角</a:t>
            </a:r>
            <a:r>
              <a:rPr lang="en-US" altLang="zh-CN" sz="2400" dirty="0"/>
              <a:t>,</a:t>
            </a:r>
            <a:r>
              <a:rPr lang="zh-CN" altLang="en-US" sz="2400" dirty="0"/>
              <a:t>对我们而言</a:t>
            </a:r>
            <a:r>
              <a:rPr lang="en-US" altLang="zh-CN" sz="2400" dirty="0"/>
              <a:t>,</a:t>
            </a:r>
            <a:r>
              <a:rPr lang="zh-CN" altLang="en-US" sz="2400" dirty="0"/>
              <a:t>我们并不必亲自实现整个步骤只需要调用电脑高手就可以解决问题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sz="2400" dirty="0"/>
              <a:t>		</a:t>
            </a:r>
            <a:r>
              <a:rPr lang="zh-CN" altLang="en-US" sz="2400" dirty="0"/>
              <a:t>这种解决问题的思路就是面向对象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sz="2400" dirty="0"/>
              <a:t>		</a:t>
            </a:r>
            <a:r>
              <a:rPr lang="zh-CN" altLang="en-US" sz="2400" dirty="0"/>
              <a:t>用面向对象的思维解决问题的重点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649841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52475"/>
            <a:ext cx="9906000" cy="847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Java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面向对象概述</a:t>
            </a:r>
          </a:p>
        </p:txBody>
      </p:sp>
      <p:sp>
        <p:nvSpPr>
          <p:cNvPr id="34819" name="内容占位符 2"/>
          <p:cNvSpPr>
            <a:spLocks noGrp="1" noChangeArrowheads="1"/>
          </p:cNvSpPr>
          <p:nvPr>
            <p:ph idx="4294967295"/>
          </p:nvPr>
        </p:nvSpPr>
        <p:spPr bwMode="auto">
          <a:xfrm>
            <a:off x="609600" y="1851025"/>
            <a:ext cx="4560277" cy="341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zh-CN" altLang="en-US" dirty="0"/>
              <a:t>第一种方式（面向过程）</a:t>
            </a:r>
            <a:r>
              <a:rPr lang="en-US" altLang="zh-CN" dirty="0"/>
              <a:t>: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1)</a:t>
            </a:r>
            <a:r>
              <a:rPr lang="zh-CN" altLang="en-US" dirty="0"/>
              <a:t>买医书</a:t>
            </a:r>
            <a:r>
              <a:rPr lang="en-US" altLang="zh-CN" dirty="0"/>
              <a:t>--—--</a:t>
            </a:r>
            <a:r>
              <a:rPr lang="zh-CN" altLang="en-US" dirty="0"/>
              <a:t>百度药方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2)</a:t>
            </a:r>
            <a:r>
              <a:rPr lang="zh-CN" altLang="en-US" dirty="0"/>
              <a:t>自编药方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3)</a:t>
            </a:r>
            <a:r>
              <a:rPr lang="zh-CN" altLang="en-US" dirty="0"/>
              <a:t>买药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4)</a:t>
            </a:r>
            <a:r>
              <a:rPr lang="zh-CN" altLang="en-US" dirty="0"/>
              <a:t>煎药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5)</a:t>
            </a:r>
            <a:r>
              <a:rPr lang="zh-CN" altLang="en-US" dirty="0"/>
              <a:t>服之</a:t>
            </a:r>
          </a:p>
          <a:p>
            <a:pPr marL="400050" lvl="1" indent="0">
              <a:lnSpc>
                <a:spcPts val="3300"/>
              </a:lnSpc>
              <a:buFont typeface="Wingdings 3" panose="05040102010807070707" pitchFamily="18" charset="2"/>
              <a:buNone/>
            </a:pPr>
            <a:r>
              <a:rPr lang="en-US" altLang="zh-CN" dirty="0"/>
              <a:t>6)</a:t>
            </a:r>
            <a:r>
              <a:rPr lang="zh-CN" altLang="en-US" dirty="0"/>
              <a:t>卒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3403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1360</Words>
  <Application>Microsoft Office PowerPoint</Application>
  <PresentationFormat>宽屏</PresentationFormat>
  <Paragraphs>186</Paragraphs>
  <Slides>23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 3</vt:lpstr>
      <vt:lpstr>Office 主题</vt:lpstr>
      <vt:lpstr>Java面向对象</vt:lpstr>
      <vt:lpstr>Java 面向对象</vt:lpstr>
      <vt:lpstr>面向对象概述</vt:lpstr>
      <vt:lpstr>Java 面向对象概述</vt:lpstr>
      <vt:lpstr>Java面向对象概述</vt:lpstr>
      <vt:lpstr>Java面向对象概述</vt:lpstr>
      <vt:lpstr>Java面向对象概述</vt:lpstr>
      <vt:lpstr>Java面向对象概述</vt:lpstr>
      <vt:lpstr>Java面向对象概述</vt:lpstr>
      <vt:lpstr>Java面向对象概述</vt:lpstr>
      <vt:lpstr>Java面向对象概述</vt:lpstr>
      <vt:lpstr>Java面向对象  类和对象</vt:lpstr>
      <vt:lpstr>Java面向对象  类和对象</vt:lpstr>
      <vt:lpstr>Java面向对象  类和对象</vt:lpstr>
      <vt:lpstr>Java面向对象  类和对象</vt:lpstr>
      <vt:lpstr>Java面向对象  类和对象</vt:lpstr>
      <vt:lpstr>Java面向对象  类和对象</vt:lpstr>
      <vt:lpstr>Java面向对象  类和对象</vt:lpstr>
      <vt:lpstr>Java面向对象  类和对象</vt:lpstr>
      <vt:lpstr>Java面向对象  类和对象</vt:lpstr>
      <vt:lpstr>Java面向对象  类和对象</vt:lpstr>
      <vt:lpstr>Java面向对象  类和对象</vt:lpstr>
      <vt:lpstr>Java面向对象  类和对象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Java面向对象</dc:title>
  <dc:creator>杜 军强</dc:creator>
  <cp:lastModifiedBy>Dushine2008</cp:lastModifiedBy>
  <cp:revision>35</cp:revision>
  <dcterms:created xsi:type="dcterms:W3CDTF">2019-06-05T00:55:10Z</dcterms:created>
  <dcterms:modified xsi:type="dcterms:W3CDTF">2021-04-28T02:13:19Z</dcterms:modified>
</cp:coreProperties>
</file>